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919-418F-4284-A05C-6A6AD8321600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673B-7982-44A6-9E45-A99DECBF7B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163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919-418F-4284-A05C-6A6AD8321600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673B-7982-44A6-9E45-A99DECBF7B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917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919-418F-4284-A05C-6A6AD8321600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673B-7982-44A6-9E45-A99DECBF7B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864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919-418F-4284-A05C-6A6AD8321600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673B-7982-44A6-9E45-A99DECBF7B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066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919-418F-4284-A05C-6A6AD8321600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673B-7982-44A6-9E45-A99DECBF7B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948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919-418F-4284-A05C-6A6AD8321600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673B-7982-44A6-9E45-A99DECBF7B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25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919-418F-4284-A05C-6A6AD8321600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673B-7982-44A6-9E45-A99DECBF7B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31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919-418F-4284-A05C-6A6AD8321600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673B-7982-44A6-9E45-A99DECBF7B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206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919-418F-4284-A05C-6A6AD8321600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673B-7982-44A6-9E45-A99DECBF7B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434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919-418F-4284-A05C-6A6AD8321600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673B-7982-44A6-9E45-A99DECBF7B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348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919-418F-4284-A05C-6A6AD8321600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673B-7982-44A6-9E45-A99DECBF7B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049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85919-418F-4284-A05C-6A6AD8321600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5673B-7982-44A6-9E45-A99DECBF7B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380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Σεξουαλική παρενόχληση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 περί ίσης Μεταχείρισης Ανδρών και Γυναικών στην Απασχόληση και στην Επαγγελματική Εκπαίδευση Νόμοι του 2002 </a:t>
            </a:r>
            <a:r>
              <a:rPr lang="el-GR" dirty="0"/>
              <a:t>έ</a:t>
            </a:r>
            <a:r>
              <a:rPr lang="el-GR" dirty="0" smtClean="0"/>
              <a:t>ως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Σεξουαλική παρενόχληση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Σημαίνει την ανεπιθύμητη από τον αποδέκτη της συμπεριφοράς σεξουαλικού χαρακτήρα που εκφράζεται με λόγια ή με πράξεις και προσβάλει την αξιοπρέπεια ενός προσώπου, ιδίως όταν δημιουργεί ένα εκφοβιστικό, εξευτελιστικό και ταπεινωτικό περιβάλλον στην εργασία.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00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</a:t>
            </a:r>
            <a:r>
              <a:rPr lang="el-GR" dirty="0" smtClean="0"/>
              <a:t>ρθρο 12 του Νόμου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Απαγορεύει </a:t>
            </a:r>
            <a:r>
              <a:rPr lang="el-GR" dirty="0" smtClean="0"/>
              <a:t>οποιαδήποτε πράξη που συνιστά σεξουαλική παρενόχληση ως πιο πάνω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Απαγορεύει την λήψη οποιασδήποτε απόφασης για δυσμενή μεταχείριση σου, για το λόγο ότι απέκρουσες ή υπέκυψες σε σεξουαλική παρενόχληση ή παρενόχληση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718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Από </a:t>
            </a:r>
            <a:r>
              <a:rPr lang="el-GR" dirty="0" smtClean="0"/>
              <a:t>ποιούς </a:t>
            </a:r>
            <a:r>
              <a:rPr lang="el-GR" dirty="0" smtClean="0"/>
              <a:t>εκδηλώνεται η </a:t>
            </a:r>
            <a:r>
              <a:rPr lang="el-GR" dirty="0" err="1" smtClean="0"/>
              <a:t>παρενοχλητική</a:t>
            </a:r>
            <a:r>
              <a:rPr lang="el-GR" dirty="0" smtClean="0"/>
              <a:t> συμπεριφορά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 </a:t>
            </a:r>
          </a:p>
          <a:p>
            <a:pPr marL="0" indent="0">
              <a:buNone/>
            </a:pPr>
            <a:r>
              <a:rPr lang="el-GR" dirty="0" err="1" smtClean="0"/>
              <a:t>Προιστάμενο</a:t>
            </a:r>
            <a:r>
              <a:rPr lang="el-GR" dirty="0" smtClean="0"/>
              <a:t>, Ανώτερα ιεραρχικά</a:t>
            </a:r>
          </a:p>
          <a:p>
            <a:pPr marL="0" indent="0">
              <a:buNone/>
            </a:pPr>
            <a:r>
              <a:rPr lang="el-GR" dirty="0" smtClean="0"/>
              <a:t>Συνάδελφο</a:t>
            </a:r>
          </a:p>
          <a:p>
            <a:pPr marL="0" indent="0">
              <a:buNone/>
            </a:pPr>
            <a:r>
              <a:rPr lang="el-GR" dirty="0" smtClean="0"/>
              <a:t>Άλλα πρόσωπα με αρμοδιότητες που σχετίζονται με τον επαγγελματικό προσανατολισμό, την εκπαίδευση, την επιμόρφωση, την κατάρτιση κλπ που αναφέρονται στον παρόντα Νόμο.</a:t>
            </a:r>
          </a:p>
          <a:p>
            <a:pPr marL="0" indent="0">
              <a:buNone/>
            </a:pPr>
            <a:r>
              <a:rPr lang="el-GR" dirty="0" smtClean="0"/>
              <a:t>Από </a:t>
            </a:r>
            <a:r>
              <a:rPr lang="el-GR" dirty="0" err="1" smtClean="0"/>
              <a:t>πάροχο</a:t>
            </a:r>
            <a:r>
              <a:rPr lang="el-GR" dirty="0" smtClean="0"/>
              <a:t> υπηρεσιών που </a:t>
            </a:r>
            <a:r>
              <a:rPr lang="el-GR" dirty="0" err="1" smtClean="0"/>
              <a:t>εργοδοτείται</a:t>
            </a:r>
            <a:r>
              <a:rPr lang="el-GR" dirty="0" smtClean="0"/>
              <a:t> από τον εργοδότη.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029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Υποχρεώσεις Εργοδοτών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Προληπτικό χαρακτήρα  άρθρο 12(4)</a:t>
            </a:r>
          </a:p>
          <a:p>
            <a:r>
              <a:rPr lang="el-GR" dirty="0" smtClean="0"/>
              <a:t>Κατασταλτικό χαρακτήρα άρθρο 12 (3)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 smtClean="0"/>
              <a:t>Τρόποι προληπτικού χαρακτήρα </a:t>
            </a:r>
          </a:p>
          <a:p>
            <a:pPr marL="0" indent="0">
              <a:buNone/>
            </a:pPr>
            <a:r>
              <a:rPr lang="el-GR" dirty="0" smtClean="0"/>
              <a:t>Λήψη κάθε πρόσφορου και έγκαιρου μέτρου αποτροπής τέτοιων πράξεων</a:t>
            </a:r>
          </a:p>
          <a:p>
            <a:pPr marL="0" indent="0">
              <a:buNone/>
            </a:pPr>
            <a:r>
              <a:rPr lang="el-GR" dirty="0" smtClean="0"/>
              <a:t>Τήρηση Κώδικα συμπεριφοράς και με επαρκή πρακτικά μέτρα για την εφαρμογή του.</a:t>
            </a:r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955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</a:t>
            </a:r>
            <a:r>
              <a:rPr lang="el-GR" b="1" dirty="0" err="1" smtClean="0"/>
              <a:t>ρόποι</a:t>
            </a:r>
            <a:r>
              <a:rPr lang="el-GR" b="1" dirty="0" smtClean="0"/>
              <a:t> Κατασταλτικού χαρακτήρα</a:t>
            </a:r>
          </a:p>
          <a:p>
            <a:pPr marL="0" indent="0">
              <a:buNone/>
            </a:pPr>
            <a:r>
              <a:rPr lang="el-GR" b="1" dirty="0" smtClean="0"/>
              <a:t>Προϋπόθεση </a:t>
            </a:r>
            <a:r>
              <a:rPr lang="el-GR" b="1" dirty="0"/>
              <a:t>η γνώση του εργοδότη </a:t>
            </a:r>
            <a:r>
              <a:rPr lang="el-GR" b="1" dirty="0" smtClean="0"/>
              <a:t>για τις πράξεις.</a:t>
            </a:r>
          </a:p>
          <a:p>
            <a:pPr marL="0" indent="0">
              <a:buNone/>
            </a:pPr>
            <a:r>
              <a:rPr lang="el-GR" dirty="0" smtClean="0"/>
              <a:t>Λήψη κάθε πρόσφορου μέτρου για παύση και μη επανάληψη της σεξουαλικής παρενόχλησης/παρενόχλησης και </a:t>
            </a:r>
          </a:p>
          <a:p>
            <a:pPr marL="0" indent="0">
              <a:buNone/>
            </a:pPr>
            <a:r>
              <a:rPr lang="el-GR" dirty="0" smtClean="0"/>
              <a:t>άρση των συνεπειών τους.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24273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latin typeface="Arial" pitchFamily="34" charset="0"/>
                <a:cs typeface="Arial" pitchFamily="34" charset="0"/>
              </a:rPr>
              <a:t>συνέχεια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1043608" y="1268760"/>
            <a:ext cx="58143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Arial" pitchFamily="34" charset="0"/>
                <a:cs typeface="Arial" pitchFamily="34" charset="0"/>
              </a:rPr>
              <a:t>Μη τήρηση των πιο πάνω , σύμφωνα με το λεκτικό του άρθρου 12.</a:t>
            </a:r>
          </a:p>
          <a:p>
            <a:endParaRPr lang="el-GR" sz="2400" dirty="0">
              <a:latin typeface="Arial" pitchFamily="34" charset="0"/>
              <a:cs typeface="Arial" pitchFamily="34" charset="0"/>
            </a:endParaRPr>
          </a:p>
          <a:p>
            <a:r>
              <a:rPr lang="el-GR" sz="2400" dirty="0">
                <a:latin typeface="Arial" pitchFamily="34" charset="0"/>
                <a:cs typeface="Arial" pitchFamily="34" charset="0"/>
              </a:rPr>
              <a:t>«Σε αντίθετη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περίπτωση……είναι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συνυπεύθυνοι εις ολόκληρο με το πρόσωπο που διέπραξε τις εν λόγω πράξεις»</a:t>
            </a:r>
          </a:p>
        </p:txBody>
      </p:sp>
    </p:spTree>
    <p:extLst>
      <p:ext uri="{BB962C8B-B14F-4D97-AF65-F5344CB8AC3E}">
        <p14:creationId xmlns:p14="http://schemas.microsoft.com/office/powerpoint/2010/main" val="260369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>
                <a:latin typeface="Arial" pitchFamily="34" charset="0"/>
                <a:cs typeface="Arial" pitchFamily="34" charset="0"/>
              </a:rPr>
              <a:t>Εκδικητικές ενέργειες εις βάρος των εργαζομένων , εκπαιδευμένων ή υποψηφίων</a:t>
            </a:r>
            <a:br>
              <a:rPr lang="el-GR" sz="2400" dirty="0">
                <a:latin typeface="Arial" pitchFamily="34" charset="0"/>
                <a:cs typeface="Arial" pitchFamily="34" charset="0"/>
              </a:rPr>
            </a:br>
            <a:r>
              <a:rPr lang="el-GR" sz="2400" dirty="0">
                <a:latin typeface="Arial" pitchFamily="34" charset="0"/>
                <a:cs typeface="Arial" pitchFamily="34" charset="0"/>
              </a:rPr>
              <a:t>Άρθρο 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971600" y="1484785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Arial" pitchFamily="34" charset="0"/>
                <a:cs typeface="Arial" pitchFamily="34" charset="0"/>
              </a:rPr>
              <a:t>Σε περίπτωση που ο εργοδότης προβαίνει σε εκδικητικές ενέργειες </a:t>
            </a:r>
            <a:r>
              <a:rPr lang="el-GR" sz="2000" u="sng" dirty="0">
                <a:latin typeface="Arial" pitchFamily="34" charset="0"/>
                <a:cs typeface="Arial" pitchFamily="34" charset="0"/>
              </a:rPr>
              <a:t>είτε προς στο θύμα είτε σε πρόσωπο που υποστήριξε το θύμα στα πλαίσια καταγγελίας είτε δικαστικά είτε εξώδικα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όπως:</a:t>
            </a:r>
          </a:p>
          <a:p>
            <a:r>
              <a:rPr lang="el-GR" sz="2000" dirty="0">
                <a:latin typeface="Arial" pitchFamily="34" charset="0"/>
                <a:cs typeface="Arial" pitchFamily="34" charset="0"/>
              </a:rPr>
              <a:t> -	απόλυση </a:t>
            </a:r>
          </a:p>
          <a:p>
            <a:r>
              <a:rPr lang="el-GR" sz="2000" dirty="0">
                <a:latin typeface="Arial" pitchFamily="34" charset="0"/>
                <a:cs typeface="Arial" pitchFamily="34" charset="0"/>
              </a:rPr>
              <a:t> -	βλαπτική μεταβολή των συνθηκών 	απασχόλησης εργαζομένου λόγω καταγγελίας ή 	διαμαρτυρίας,  </a:t>
            </a:r>
          </a:p>
          <a:p>
            <a:r>
              <a:rPr lang="el-GR" sz="2000" dirty="0">
                <a:latin typeface="Arial" pitchFamily="34" charset="0"/>
                <a:cs typeface="Arial" pitchFamily="34" charset="0"/>
              </a:rPr>
              <a:t> -	βλαπτική μεταβολή των συνθηκών 	απασχόλησης εργαζομένου λόγω ότι απέκρουσε 	σεξουαλική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παρενόχληση</a:t>
            </a:r>
            <a:endParaRPr lang="el-GR" sz="2000" dirty="0">
              <a:latin typeface="Arial" pitchFamily="34" charset="0"/>
              <a:cs typeface="Arial" pitchFamily="34" charset="0"/>
            </a:endParaRPr>
          </a:p>
          <a:p>
            <a:r>
              <a:rPr lang="el-G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b="1" dirty="0">
                <a:latin typeface="Arial" pitchFamily="34" charset="0"/>
                <a:cs typeface="Arial" pitchFamily="34" charset="0"/>
              </a:rPr>
              <a:t>Συνέπεια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: Απολύτως άκυρες οι πιο πάνω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ενέργειες/ Δικαίωμα αίτησης στο Εργατικό Δικαστήριο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για εύλογη αποζημίωση και </a:t>
            </a:r>
            <a:r>
              <a:rPr lang="el-GR" sz="2000" dirty="0" err="1" smtClean="0">
                <a:latin typeface="Arial" pitchFamily="34" charset="0"/>
                <a:cs typeface="Arial" pitchFamily="34" charset="0"/>
              </a:rPr>
              <a:t>επαναπρόσληψη</a:t>
            </a:r>
            <a:endParaRPr lang="el-G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2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Μηχανισμοί Προστασίας σύμφωνα με τον Ν.205(Ι)/2002</a:t>
            </a:r>
            <a:endParaRPr lang="el-G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Επιθεωρητές του ΥΕΠΚΑ</a:t>
            </a:r>
          </a:p>
          <a:p>
            <a:r>
              <a:rPr lang="el-GR" dirty="0" smtClean="0"/>
              <a:t>Καταγγελία στην Αρχή Ισότητας του Γραφείου Επιτρόπου Διοικήσεως</a:t>
            </a:r>
          </a:p>
          <a:p>
            <a:r>
              <a:rPr lang="el-GR" dirty="0" smtClean="0"/>
              <a:t>Αίτηση Δικαστήριο Εργατικών Διαφορών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637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312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Σεξουαλική παρενόχληση </vt:lpstr>
      <vt:lpstr>Σεξουαλική παρενόχληση</vt:lpstr>
      <vt:lpstr>Άρθρο 12 του Νόμου</vt:lpstr>
      <vt:lpstr>Από ποιούς εκδηλώνεται η παρενοχλητική συμπεριφορά</vt:lpstr>
      <vt:lpstr>Υποχρεώσεις Εργοδοτών</vt:lpstr>
      <vt:lpstr>συνέχεια</vt:lpstr>
      <vt:lpstr>συνέχεια</vt:lpstr>
      <vt:lpstr>Εκδικητικές ενέργειες εις βάρος των εργαζομένων , εκπαιδευμένων ή υποψηφίων Άρθρο 17</vt:lpstr>
      <vt:lpstr>Μηχανισμοί Προστασίας σύμφωνα με τον Ν.205(Ι)/2002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Σεξουαλική παρενόχληση</dc:title>
  <dc:creator>Hadjikoumi  Alexia</dc:creator>
  <cp:lastModifiedBy>Hadjikoumi  Alexia</cp:lastModifiedBy>
  <cp:revision>30</cp:revision>
  <dcterms:created xsi:type="dcterms:W3CDTF">2017-09-14T10:34:25Z</dcterms:created>
  <dcterms:modified xsi:type="dcterms:W3CDTF">2017-10-16T07:07:32Z</dcterms:modified>
</cp:coreProperties>
</file>